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363" r:id="rId2"/>
    <p:sldId id="262" r:id="rId3"/>
    <p:sldId id="264" r:id="rId4"/>
    <p:sldId id="266" r:id="rId5"/>
    <p:sldId id="269" r:id="rId6"/>
    <p:sldId id="274" r:id="rId7"/>
    <p:sldId id="275" r:id="rId8"/>
    <p:sldId id="277" r:id="rId9"/>
    <p:sldId id="279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91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6" r:id="rId29"/>
    <p:sldId id="307" r:id="rId30"/>
    <p:sldId id="309" r:id="rId31"/>
    <p:sldId id="312" r:id="rId32"/>
    <p:sldId id="313" r:id="rId33"/>
    <p:sldId id="314" r:id="rId34"/>
    <p:sldId id="315" r:id="rId35"/>
    <p:sldId id="317" r:id="rId36"/>
    <p:sldId id="320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</p:sldIdLst>
  <p:sldSz cx="9144000" cy="5143500" type="screen16x9"/>
  <p:notesSz cx="6858000" cy="9144000"/>
  <p:embeddedFontLst>
    <p:embeddedFont>
      <p:font typeface="Nunito" pitchFamily="2" charset="77"/>
      <p:regular r:id="rId51"/>
      <p:bold r:id="rId52"/>
      <p:italic r:id="rId53"/>
      <p:boldItalic r:id="rId54"/>
    </p:embeddedFont>
    <p:embeddedFont>
      <p:font typeface="Proxima Nova" panose="02000506030000020004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280F8E-F0AB-4C6E-AAED-378873462E63}">
  <a:tblStyle styleId="{D6280F8E-F0AB-4C6E-AAED-378873462E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D8F45E-EEA1-4A68-97AB-10012B6109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37"/>
  </p:normalViewPr>
  <p:slideViewPr>
    <p:cSldViewPr snapToGrid="0">
      <p:cViewPr varScale="1">
        <p:scale>
          <a:sx n="145" d="100"/>
          <a:sy n="145" d="100"/>
        </p:scale>
        <p:origin x="58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fe73f03d0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10fe73f03d0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fe73f03d0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10fe73f03d0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fe73f03d0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fe73f03d0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fe73f03d0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fe73f03d0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fe73f03d0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fe73f03d0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b6844ad2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b6844ad2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b6844ad2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b6844ad2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dde27c46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dde27c46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b6844ad2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b6844ad2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b6844ad2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b6844ad2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dde27c46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dde27c46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b6844ad2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b6844ad2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f1d40365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f1d40365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0f1d40365d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0f1d40365d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f1d40365d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f1d40365d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f1d40365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f1d40365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f1d40365d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f1d40365d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f1d40365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f1d40365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b6844ad2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0b6844ad2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fe73f03d0_1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fe73f03d0_1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b6844ad2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0b6844ad2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dde27c46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dde27c46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b6844ad2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0b6844ad2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Likely examples: step counting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0c9cdf798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0c9cdf798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0c9cdf798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g10c9cdf798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fe73f03d0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0fe73f03d0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fe73f03d0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fe73f03d0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0fe73f03d0_1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0fe73f03d0_1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fe73f03d0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fe73f03d0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fe73f03d0_1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0fe73f03d0_1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fe73f03d0_1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0fe73f03d0_1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fe73f03d0_1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fe73f03d0_1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dde27c46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dde27c46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0fe73f03d0_1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0fe73f03d0_1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0fe73f03d0_1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0fe73f03d0_1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0fe73f03d0_1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0fe73f03d0_1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0fe73f03d0_1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0fe73f03d0_1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fe73f03d0_1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fe73f03d0_1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0fe73f03d0_1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0fe73f03d0_1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fe73f03d0_1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fe73f03d0_1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0fe73f03d0_1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0fe73f03d0_1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f1d4036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0f1d4036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dde27c464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dde27c464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fe73f03d0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fe73f03d0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dde27c46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dde27c46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fe73f03d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fe73f03d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fe73f03d0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fe73f03d0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None/>
              <a:defRPr sz="2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stanford-cs329s.github.io/syllabu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WQ520rWgd9A&amp;ab_channel=FlinkForwar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520rWgd9A&amp;ab_channel=FlinkForwar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libs.com/libs/model-compression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awesomeopensource.com/projects/model-compression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0.0110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506.0262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506.0262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rJl-b3RcF7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4861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roblox.com/2020/05/scaled-bert-serve-1-billion-daily-requests-cpus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venturebeat.com/2020/01/02/top-minds-in-machine-learning-predict-where-ai-is-going-in-2020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latin typeface="Nunito"/>
                <a:ea typeface="Nunito"/>
                <a:cs typeface="Nunito"/>
                <a:sym typeface="Nunito"/>
              </a:rPr>
              <a:t>Puesta en producción de modelos de aprendizaje automático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3200" b="1" dirty="0"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es-ES" sz="1800" i="1" dirty="0">
                <a:latin typeface="Nunito"/>
                <a:ea typeface="Nunito"/>
                <a:cs typeface="Nunito"/>
                <a:sym typeface="Nunito"/>
              </a:rPr>
              <a:t>Presentación con una selección de las </a:t>
            </a:r>
            <a:r>
              <a:rPr lang="es-ES" sz="1800" i="1" dirty="0" err="1">
                <a:latin typeface="Nunito"/>
                <a:ea typeface="Nunito"/>
                <a:cs typeface="Nunito"/>
                <a:sym typeface="Nunito"/>
              </a:rPr>
              <a:t>slides</a:t>
            </a:r>
            <a:r>
              <a:rPr lang="es-ES" sz="1800" i="1" dirty="0">
                <a:latin typeface="Nunito"/>
                <a:ea typeface="Nunito"/>
                <a:cs typeface="Nunito"/>
                <a:sym typeface="Nunito"/>
              </a:rPr>
              <a:t> de las dos primeras presentaciones de Chip Huyen que se pueden consultar en </a:t>
            </a:r>
            <a:r>
              <a:rPr lang="es-ES" sz="1800" i="1" dirty="0">
                <a:latin typeface="Nunito"/>
                <a:ea typeface="Nunito"/>
                <a:cs typeface="Nunito"/>
                <a:sym typeface="Nunito"/>
                <a:hlinkClick r:id="rId3"/>
              </a:rPr>
              <a:t>stanford-cs329s.github.io/</a:t>
            </a:r>
            <a:r>
              <a:rPr lang="es-ES" sz="1800" i="1" dirty="0" err="1">
                <a:latin typeface="Nunito"/>
                <a:ea typeface="Nunito"/>
                <a:cs typeface="Nunito"/>
                <a:sym typeface="Nunito"/>
                <a:hlinkClick r:id="rId3"/>
              </a:rPr>
              <a:t>syllabus.html</a:t>
            </a:r>
            <a:endParaRPr lang="es-ES" sz="2400" i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74675" y="4568500"/>
            <a:ext cx="527655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Julio </a:t>
            </a:r>
            <a:r>
              <a:rPr lang="es-ES" sz="1300" dirty="0" err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Waissman</a:t>
            </a: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| MCD/Unison | </a:t>
            </a:r>
            <a:r>
              <a:rPr lang="es-ES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Aprendizaje Automático </a:t>
            </a: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Aplicado </a:t>
            </a:r>
            <a:endParaRPr sz="1300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9950"/>
            <a:ext cx="8839198" cy="22786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38"/>
          <p:cNvCxnSpPr>
            <a:endCxn id="367" idx="1"/>
          </p:cNvCxnSpPr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0" name="Google Shape;370;p38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Machine learning with Flink in Weibo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(Qian Yu, QCon 2019)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3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model, two pipelines: example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77" name="Google Shape;377;p39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 dirty="0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Machine learning with Flink in Weibo</a:t>
            </a:r>
            <a:r>
              <a:rPr lang="en" sz="1000" dirty="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(Qian Yu, </a:t>
            </a:r>
            <a:r>
              <a:rPr lang="en" sz="1000" dirty="0" err="1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QCon</a:t>
            </a:r>
            <a:r>
              <a:rPr lang="en" sz="1000" dirty="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2019)</a:t>
            </a:r>
            <a:endParaRPr sz="1000" dirty="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8" name="Google Shape;3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75" y="537150"/>
            <a:ext cx="8894852" cy="4069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9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0303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Barriers to stream processing</a:t>
            </a:r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Companies don’t see the benefits of streaming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Systems not at scale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predictions work fine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predictions would work better but they don’t know that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Barriers to stream processing</a:t>
            </a:r>
            <a:endParaRPr/>
          </a:p>
        </p:txBody>
      </p:sp>
      <p:sp>
        <p:nvSpPr>
          <p:cNvPr id="392" name="Google Shape;39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Companies don’t see the benefits of streaming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High initial investment on infrastructure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Mental shift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Python incompatibility</a:t>
            </a: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serve your model?</a:t>
            </a:r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Batch prediction vs. online prediction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Cloud computing vs. edge computing</a:t>
            </a:r>
            <a:endParaRPr/>
          </a:p>
        </p:txBody>
      </p:sp>
      <p:sp>
        <p:nvSpPr>
          <p:cNvPr id="400" name="Google Shape;40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Seemingly different ways of doing things might be fundamentally similar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Choices don’t have to be mutually exclusive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Choices can evolve over time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06" name="Google Shape;40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07" name="Google Shape;407;p43"/>
          <p:cNvSpPr txBox="1"/>
          <p:nvPr/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Proxima Nova"/>
                <a:ea typeface="Proxima Nova"/>
                <a:cs typeface="Proxima Nova"/>
                <a:sym typeface="Proxima Nova"/>
              </a:rPr>
              <a:t>⚠⚠ The dangers of categorical thinking ⚠⚠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8" name="Google Shape;4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688" y="3060700"/>
            <a:ext cx="4964624" cy="160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4389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prediction vs. online prediction</a:t>
            </a:r>
            <a:endParaRPr/>
          </a:p>
        </p:txBody>
      </p:sp>
      <p:sp>
        <p:nvSpPr>
          <p:cNvPr id="414" name="Google Shape;41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prediction vs. online prediction</a:t>
            </a:r>
            <a:endParaRPr/>
          </a:p>
        </p:txBody>
      </p:sp>
      <p:sp>
        <p:nvSpPr>
          <p:cNvPr id="442" name="Google Shape;44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43" name="Google Shape;44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predictions periodically before requests arrive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Predictions are stored (e.g. SQL tables) and retrieved when requests arrive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Asynch</a:t>
            </a:r>
            <a:endParaRPr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predictions after requests arrive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Predictions are returned as responses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Sync when using requests like REST / RPC</a:t>
            </a:r>
            <a:endParaRPr>
              <a:solidFill>
                <a:srgbClr val="FF00FF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■"/>
            </a:pPr>
            <a:r>
              <a:rPr lang="en">
                <a:solidFill>
                  <a:srgbClr val="FF00FF"/>
                </a:solidFill>
              </a:rPr>
              <a:t>HTTP prediction</a:t>
            </a:r>
            <a:endParaRPr>
              <a:solidFill>
                <a:srgbClr val="FF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Async [with low latency) with real-time transports like Kafka / Kinesis</a:t>
            </a:r>
            <a:endParaRPr>
              <a:solidFill>
                <a:srgbClr val="FF00FF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■"/>
            </a:pPr>
            <a:r>
              <a:rPr lang="en">
                <a:solidFill>
                  <a:srgbClr val="FF00FF"/>
                </a:solidFill>
              </a:rPr>
              <a:t>Streaming prediction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44" name="Google Shape;444;p48"/>
          <p:cNvSpPr/>
          <p:nvPr/>
        </p:nvSpPr>
        <p:spPr>
          <a:xfrm>
            <a:off x="7214650" y="1217175"/>
            <a:ext cx="245400" cy="2326500"/>
          </a:xfrm>
          <a:prstGeom prst="rightBrace">
            <a:avLst>
              <a:gd name="adj1" fmla="val 50000"/>
              <a:gd name="adj2" fmla="val 510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8"/>
          <p:cNvSpPr txBox="1"/>
          <p:nvPr/>
        </p:nvSpPr>
        <p:spPr>
          <a:xfrm>
            <a:off x="7593150" y="1947225"/>
            <a:ext cx="13275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Offered by major cloud providers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7214650" y="3543675"/>
            <a:ext cx="176700" cy="529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8"/>
          <p:cNvSpPr txBox="1"/>
          <p:nvPr/>
        </p:nvSpPr>
        <p:spPr>
          <a:xfrm>
            <a:off x="7593150" y="3503300"/>
            <a:ext cx="13275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Still challenging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527" name="Google Shape;527;p52"/>
          <p:cNvGraphicFramePr/>
          <p:nvPr/>
        </p:nvGraphicFramePr>
        <p:xfrm>
          <a:off x="168363" y="325975"/>
          <a:ext cx="8928425" cy="4323128"/>
        </p:xfrm>
        <a:graphic>
          <a:graphicData uri="http://schemas.openxmlformats.org/drawingml/2006/table">
            <a:tbl>
              <a:tblPr>
                <a:noFill/>
                <a:tableStyleId>{D6280F8E-F0AB-4C6E-AAED-378873462E63}</a:tableStyleId>
              </a:tblPr>
              <a:tblGrid>
                <a:gridCol w="98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Batch prediction (async)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Online prediction (generally sync)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Frequency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Periodical (e.g. every 4 hours)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As soon as requests come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Useful for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Processing accumulated data when you don't need immediate results (e.g. recommendation systems)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When predictions are needed as soon as data sample is generated (e.g. fraud detection)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Optimized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High throughput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Low latency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Input space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Finite: need to know how many predictions to generate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be infinite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Examples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TripAdvisor hotel ranking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Netflix recommendations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 Assistant</a:t>
                      </a:r>
                      <a:br>
                        <a:rPr lang="en" sz="12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2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speech recognition</a:t>
                      </a:r>
                      <a:endParaRPr sz="12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Twitter feed</a:t>
                      </a:r>
                      <a:endParaRPr sz="12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28" name="Google Shape;5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039" y="3180521"/>
            <a:ext cx="1427152" cy="135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695" y="3649649"/>
            <a:ext cx="2839740" cy="76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Hybrid: batch &amp; online prediction</a:t>
            </a:r>
            <a:endParaRPr/>
          </a:p>
        </p:txBody>
      </p:sp>
      <p:sp>
        <p:nvSpPr>
          <p:cNvPr id="535" name="Google Shape;535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prediction is default, but common queries are precomputed and stored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Restaurant recommendations use batch predictions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Within each restaurant, item recommendations use online predictions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Title recommendations use batch predictions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Row orders use online predictions</a:t>
            </a:r>
            <a:endParaRPr/>
          </a:p>
        </p:txBody>
      </p:sp>
      <p:sp>
        <p:nvSpPr>
          <p:cNvPr id="536" name="Google Shape;53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37" name="Google Shape;5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04" y="2663871"/>
            <a:ext cx="699734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200" y="1948275"/>
            <a:ext cx="1779050" cy="2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pass data between processes?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1997125" y="1557400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Ride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5462400" y="1557400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Driver 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3838550" y="3295800"/>
            <a:ext cx="1254350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Price optimization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604275" y="3542575"/>
            <a:ext cx="13275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A simple ride-sharing microservice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309525" y="4000700"/>
            <a:ext cx="23124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Need ride demand &amp; driver availability to set price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196013" y="2345800"/>
            <a:ext cx="18411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Need ride demand &amp; price to incentivize drivers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730738" y="2345800"/>
            <a:ext cx="18411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Need driver availability &amp; price to show riders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4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42918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computing vs. edge computing</a:t>
            </a:r>
            <a:endParaRPr/>
          </a:p>
        </p:txBody>
      </p:sp>
      <p:sp>
        <p:nvSpPr>
          <p:cNvPr id="544" name="Google Shape;54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550" name="Google Shape;550;p55"/>
          <p:cNvGraphicFramePr/>
          <p:nvPr/>
        </p:nvGraphicFramePr>
        <p:xfrm>
          <a:off x="240275" y="630715"/>
          <a:ext cx="8584875" cy="2431215"/>
        </p:xfrm>
        <a:graphic>
          <a:graphicData uri="http://schemas.openxmlformats.org/drawingml/2006/table">
            <a:tbl>
              <a:tblPr>
                <a:noFill/>
                <a:tableStyleId>{D6280F8E-F0AB-4C6E-AAED-378873462E63}</a:tableStyleId>
              </a:tblPr>
              <a:tblGrid>
                <a:gridCol w="126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Cloud computing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Edge computing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Computations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Done on cloud (servers)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Done on edge devices (browsers, phones, tablets, laptops, smart watches, activity watchers, cars, etc.) 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Examples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 queries to Alexa, Siri, Google Assistant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 Translate for rare language pairs (e.g. English - Yiddish)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Wake words for Alexa, Siri, Google Assistant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 Translate for popular language pairs (e.g. English - Spanish)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Predictive text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Unlocking with fingerprints, faces</a:t>
                      </a:r>
                      <a:endParaRPr sz="120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edge computing</a:t>
            </a:r>
            <a:endParaRPr/>
          </a:p>
        </p:txBody>
      </p:sp>
      <p:sp>
        <p:nvSpPr>
          <p:cNvPr id="556" name="Google Shape;556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work without (Internet) connections or with unreliable connections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Many companies have strict no-Internet policy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b="1"/>
              <a:t>Caveat</a:t>
            </a:r>
            <a:r>
              <a:rPr lang="en" sz="1200"/>
              <a:t>: devices are capable of doing computations but apps need external information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e.g. ETA needs external real-time traffic information to work well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57" name="Google Shape;55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edge computing</a:t>
            </a:r>
            <a:endParaRPr/>
          </a:p>
        </p:txBody>
      </p:sp>
      <p:sp>
        <p:nvSpPr>
          <p:cNvPr id="563" name="Google Shape;563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Can work without (Internet) connections or with unreliable connections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Many companies have strict no-Internet policy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 b="1">
                <a:solidFill>
                  <a:srgbClr val="CCCCCC"/>
                </a:solidFill>
              </a:rPr>
              <a:t>Caveat</a:t>
            </a:r>
            <a:r>
              <a:rPr lang="en" sz="1200">
                <a:solidFill>
                  <a:srgbClr val="CCCCCC"/>
                </a:solidFill>
              </a:rPr>
              <a:t>: devices are capable of doing computations but apps need external information</a:t>
            </a:r>
            <a:endParaRPr sz="1200">
              <a:solidFill>
                <a:srgbClr val="CCCCCC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■"/>
            </a:pPr>
            <a:r>
              <a:rPr lang="en" sz="1200">
                <a:solidFill>
                  <a:srgbClr val="CCCCCC"/>
                </a:solidFill>
              </a:rPr>
              <a:t>e.g. ETA needs external real-time traffic information to work well</a:t>
            </a:r>
            <a:endParaRPr sz="1200">
              <a:solidFill>
                <a:srgbClr val="CCCC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Don’t have to worry about network latency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Network latency might be a bigger problem than inference latency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Many use cases are impossible with network latency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e.g. predictive texting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64" name="Google Shape;564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edge computing</a:t>
            </a:r>
            <a:endParaRPr/>
          </a:p>
        </p:txBody>
      </p:sp>
      <p:sp>
        <p:nvSpPr>
          <p:cNvPr id="570" name="Google Shape;570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Can work without (Internet) connections or with unreliable connections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Many companies have strict no-Internet policy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 b="1">
                <a:solidFill>
                  <a:srgbClr val="CCCCCC"/>
                </a:solidFill>
              </a:rPr>
              <a:t>Caveat</a:t>
            </a:r>
            <a:r>
              <a:rPr lang="en" sz="1200">
                <a:solidFill>
                  <a:srgbClr val="CCCCCC"/>
                </a:solidFill>
              </a:rPr>
              <a:t>: devices are capable of doing computations but apps need external information</a:t>
            </a:r>
            <a:endParaRPr sz="1200">
              <a:solidFill>
                <a:srgbClr val="CCCCCC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■"/>
            </a:pPr>
            <a:r>
              <a:rPr lang="en" sz="1200">
                <a:solidFill>
                  <a:srgbClr val="CCCCCC"/>
                </a:solidFill>
              </a:rPr>
              <a:t>e.g. ETA needs external real-time traffic information to work well</a:t>
            </a:r>
            <a:endParaRPr sz="1200">
              <a:solidFill>
                <a:srgbClr val="CCCC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Don’t have to worry about network latency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Network latency might be a bigger problem than inference latency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Many use cases are impossible with network latency</a:t>
            </a:r>
            <a:endParaRPr sz="1200">
              <a:solidFill>
                <a:srgbClr val="CCCCCC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</a:pPr>
            <a:r>
              <a:rPr lang="en" sz="1200">
                <a:solidFill>
                  <a:srgbClr val="B7B7B7"/>
                </a:solidFill>
              </a:rPr>
              <a:t>e.g. predictive texting</a:t>
            </a:r>
            <a:endParaRPr sz="12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Fewer concerns about privacy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Don’t have to send user data over networks (which can be intercepted)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Cloud database breaches can affect many people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Easier to comply with regulations (e.g. GDPR)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b="1"/>
              <a:t>Caveat</a:t>
            </a:r>
            <a:r>
              <a:rPr lang="en" sz="1200"/>
              <a:t>: edge computing might make it easier to steal user data by just taking the device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71" name="Google Shape;57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edge computing</a:t>
            </a:r>
            <a:endParaRPr/>
          </a:p>
        </p:txBody>
      </p:sp>
      <p:sp>
        <p:nvSpPr>
          <p:cNvPr id="577" name="Google Shape;57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Can work without (Internet) connections or with unreliable connections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Many companies have strict no-Internet policy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 b="1">
                <a:solidFill>
                  <a:srgbClr val="CCCCCC"/>
                </a:solidFill>
              </a:rPr>
              <a:t>Caveat</a:t>
            </a:r>
            <a:r>
              <a:rPr lang="en" sz="1200">
                <a:solidFill>
                  <a:srgbClr val="CCCCCC"/>
                </a:solidFill>
              </a:rPr>
              <a:t>: devices are capable of doing computations but apps need external information</a:t>
            </a:r>
            <a:endParaRPr sz="1200">
              <a:solidFill>
                <a:srgbClr val="CCCCCC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■"/>
            </a:pPr>
            <a:r>
              <a:rPr lang="en" sz="1200">
                <a:solidFill>
                  <a:srgbClr val="CCCCCC"/>
                </a:solidFill>
              </a:rPr>
              <a:t>e.g. ETA needs external real-time traffic information to work well</a:t>
            </a:r>
            <a:endParaRPr sz="1200">
              <a:solidFill>
                <a:srgbClr val="CCCC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Don’t have to worry about network latency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Network latency might be a bigger problem than inference latency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Many use cases are impossible with network latency</a:t>
            </a:r>
            <a:endParaRPr sz="1200">
              <a:solidFill>
                <a:srgbClr val="CCCCCC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■"/>
            </a:pPr>
            <a:r>
              <a:rPr lang="en" sz="1200">
                <a:solidFill>
                  <a:srgbClr val="CCCCCC"/>
                </a:solidFill>
              </a:rPr>
              <a:t>e.g. predictive texting</a:t>
            </a:r>
            <a:endParaRPr sz="1200">
              <a:solidFill>
                <a:srgbClr val="CCCC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Fewer concerns about privacy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Don’t have to send user data over networks (which can be intercepted)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Cloud database breaches can affect many people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Easier to comply with regulations (e.g. GDPR)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 b="1">
                <a:solidFill>
                  <a:srgbClr val="CCCCCC"/>
                </a:solidFill>
              </a:rPr>
              <a:t>Caveat</a:t>
            </a:r>
            <a:r>
              <a:rPr lang="en" sz="1200">
                <a:solidFill>
                  <a:srgbClr val="CCCCCC"/>
                </a:solidFill>
              </a:rPr>
              <a:t>: edge computing might make it easier to steal user data by just taking the device</a:t>
            </a:r>
            <a:endParaRPr sz="1200">
              <a:solidFill>
                <a:srgbClr val="CCCC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Cheaper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more computations we can push to the edge, the less we have to pay for servers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78" name="Google Shape;57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cloud mistake can bankrupt your startup!</a:t>
            </a:r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85" name="Google Shape;5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00" y="1152475"/>
            <a:ext cx="619719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sp>
        <p:nvSpPr>
          <p:cNvPr id="591" name="Google Shape;591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predictions are </a:t>
            </a:r>
            <a:r>
              <a:rPr lang="en" u="sng"/>
              <a:t>precomputed and stored</a:t>
            </a:r>
            <a:r>
              <a:rPr lang="en"/>
              <a:t> on device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data centers: e.g. each warehouse has its own server rack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Predictions are generated on cloud and </a:t>
            </a:r>
            <a:r>
              <a:rPr lang="en" u="sng">
                <a:solidFill>
                  <a:schemeClr val="dk1"/>
                </a:solidFill>
              </a:rPr>
              <a:t>cached</a:t>
            </a:r>
            <a:r>
              <a:rPr lang="en">
                <a:solidFill>
                  <a:schemeClr val="dk1"/>
                </a:solidFill>
              </a:rPr>
              <a:t> on device</a:t>
            </a: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ML on the edge</a:t>
            </a:r>
            <a:endParaRPr/>
          </a:p>
        </p:txBody>
      </p:sp>
      <p:sp>
        <p:nvSpPr>
          <p:cNvPr id="605" name="Google Shape;605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FF00FF"/>
                </a:solidFill>
              </a:rPr>
              <a:t>Hardware</a:t>
            </a:r>
            <a:r>
              <a:rPr lang="en">
                <a:solidFill>
                  <a:schemeClr val="dk1"/>
                </a:solidFill>
              </a:rPr>
              <a:t>: Make hardware more powerful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rgbClr val="FF00FF"/>
                </a:solidFill>
              </a:rPr>
              <a:t>Model compression</a:t>
            </a:r>
            <a:r>
              <a:rPr lang="en">
                <a:solidFill>
                  <a:schemeClr val="dk1"/>
                </a:solidFill>
              </a:rPr>
              <a:t>: Make models smaller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FF00FF"/>
                </a:solidFill>
              </a:rPr>
              <a:t>Model optimization</a:t>
            </a:r>
            <a:r>
              <a:rPr lang="en"/>
              <a:t>: Make models faster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06" name="Google Shape;60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hardware more powerful: big companies</a:t>
            </a:r>
            <a:endParaRPr/>
          </a:p>
        </p:txBody>
      </p:sp>
      <p:sp>
        <p:nvSpPr>
          <p:cNvPr id="612" name="Google Shape;612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13" name="Google Shape;6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900" y="1269438"/>
            <a:ext cx="4660100" cy="260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338" y="3824000"/>
            <a:ext cx="4989327" cy="11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00" y="1269450"/>
            <a:ext cx="3714850" cy="152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passing through databases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2056025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Ride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5521300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Driver 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3897450" y="3128925"/>
            <a:ext cx="1254350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Price optimization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4073050" y="1957738"/>
            <a:ext cx="903150" cy="781975"/>
          </a:xfrm>
          <a:prstGeom prst="flowChartMagneticDisk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DB, DW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30" name="Google Shape;130;p21"/>
          <p:cNvCxnSpPr>
            <a:stCxn id="126" idx="3"/>
          </p:cNvCxnSpPr>
          <p:nvPr/>
        </p:nvCxnSpPr>
        <p:spPr>
          <a:xfrm>
            <a:off x="3364350" y="1742975"/>
            <a:ext cx="708600" cy="57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1" name="Google Shape;131;p21"/>
          <p:cNvCxnSpPr>
            <a:stCxn id="127" idx="1"/>
            <a:endCxn id="129" idx="4"/>
          </p:cNvCxnSpPr>
          <p:nvPr/>
        </p:nvCxnSpPr>
        <p:spPr>
          <a:xfrm flipH="1">
            <a:off x="4976200" y="1742975"/>
            <a:ext cx="545100" cy="60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2" name="Google Shape;132;p21"/>
          <p:cNvCxnSpPr>
            <a:stCxn id="129" idx="3"/>
            <a:endCxn id="128" idx="0"/>
          </p:cNvCxnSpPr>
          <p:nvPr/>
        </p:nvCxnSpPr>
        <p:spPr>
          <a:xfrm>
            <a:off x="4524625" y="2739713"/>
            <a:ext cx="0" cy="38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33" name="Google Shape;133;p21"/>
          <p:cNvSpPr txBox="1"/>
          <p:nvPr/>
        </p:nvSpPr>
        <p:spPr>
          <a:xfrm>
            <a:off x="444750" y="3552400"/>
            <a:ext cx="29196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What if processes don’t share database access?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Read &amp; write from databases can be slow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>
            <a:spLocks noGrp="1"/>
          </p:cNvSpPr>
          <p:nvPr>
            <p:ph type="title"/>
          </p:nvPr>
        </p:nvSpPr>
        <p:spPr>
          <a:xfrm>
            <a:off x="311700" y="108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ML: online and on-device</a:t>
            </a:r>
            <a:endParaRPr/>
          </a:p>
        </p:txBody>
      </p:sp>
      <p:sp>
        <p:nvSpPr>
          <p:cNvPr id="629" name="Google Shape;629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630" name="Google Shape;630;p66"/>
          <p:cNvGrpSpPr/>
          <p:nvPr/>
        </p:nvGrpSpPr>
        <p:grpSpPr>
          <a:xfrm>
            <a:off x="1707675" y="833650"/>
            <a:ext cx="5198605" cy="4309851"/>
            <a:chOff x="1707675" y="833650"/>
            <a:chExt cx="5198605" cy="4309851"/>
          </a:xfrm>
        </p:grpSpPr>
        <p:pic>
          <p:nvPicPr>
            <p:cNvPr id="631" name="Google Shape;631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7675" y="833650"/>
              <a:ext cx="5198605" cy="4309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7262" y="4070638"/>
              <a:ext cx="1186478" cy="16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35014" y="1925399"/>
              <a:ext cx="530960" cy="254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07831" y="4026924"/>
              <a:ext cx="452054" cy="25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07826" y="1925400"/>
              <a:ext cx="452060" cy="25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4389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</a:t>
            </a:r>
            <a:endParaRPr/>
          </a:p>
        </p:txBody>
      </p:sp>
      <p:sp>
        <p:nvSpPr>
          <p:cNvPr id="660" name="Google Shape;660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0"/>
          <p:cNvSpPr txBox="1"/>
          <p:nvPr/>
        </p:nvSpPr>
        <p:spPr>
          <a:xfrm>
            <a:off x="689850" y="45531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Bigger, better, slower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6" name="Google Shape;666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667" name="Google Shape;6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275" y="577025"/>
            <a:ext cx="4511450" cy="37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</a:t>
            </a:r>
            <a:endParaRPr/>
          </a:p>
        </p:txBody>
      </p:sp>
      <p:sp>
        <p:nvSpPr>
          <p:cNvPr id="673" name="Google Shape;673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Quantization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Knowledge distillation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Pruning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Low-ranked factorization</a:t>
            </a:r>
            <a:endParaRPr/>
          </a:p>
        </p:txBody>
      </p:sp>
      <p:sp>
        <p:nvSpPr>
          <p:cNvPr id="674" name="Google Shape;674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active research/development</a:t>
            </a:r>
            <a:endParaRPr/>
          </a:p>
        </p:txBody>
      </p:sp>
      <p:sp>
        <p:nvSpPr>
          <p:cNvPr id="680" name="Google Shape;680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681" name="Google Shape;681;p72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2" name="Google Shape;682;p72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https://opensourcelibs.com/libs/model-compression</a:t>
            </a: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| </a:t>
            </a:r>
            <a:r>
              <a:rPr lang="en" sz="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https://awesomeopensource.com/projects/model-compression</a:t>
            </a: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3" name="Google Shape;68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050" y="1629250"/>
            <a:ext cx="5137198" cy="190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050" y="3725754"/>
            <a:ext cx="5137202" cy="91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600" y="1081825"/>
            <a:ext cx="4745011" cy="41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quantization</a:t>
            </a:r>
            <a:endParaRPr/>
          </a:p>
        </p:txBody>
      </p:sp>
      <p:sp>
        <p:nvSpPr>
          <p:cNvPr id="702" name="Google Shape;702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the size of a model by using fewer bits to represent parameter values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half-precision (16-bit) or integer (8-bit) instead of full-precision (32-bit)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3" name="Google Shape;70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704" name="Google Shape;704;p74"/>
          <p:cNvSpPr txBox="1"/>
          <p:nvPr/>
        </p:nvSpPr>
        <p:spPr>
          <a:xfrm>
            <a:off x="3280425" y="2879075"/>
            <a:ext cx="18264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100M params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05" name="Google Shape;705;p74"/>
          <p:cNvCxnSpPr/>
          <p:nvPr/>
        </p:nvCxnSpPr>
        <p:spPr>
          <a:xfrm flipH="1">
            <a:off x="3391972" y="3336657"/>
            <a:ext cx="750000" cy="56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6" name="Google Shape;706;p74"/>
          <p:cNvCxnSpPr/>
          <p:nvPr/>
        </p:nvCxnSpPr>
        <p:spPr>
          <a:xfrm>
            <a:off x="4141972" y="3343215"/>
            <a:ext cx="754200" cy="553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7" name="Google Shape;707;p74"/>
          <p:cNvSpPr txBox="1"/>
          <p:nvPr/>
        </p:nvSpPr>
        <p:spPr>
          <a:xfrm>
            <a:off x="1894600" y="4009260"/>
            <a:ext cx="21885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32-bit</a:t>
            </a:r>
            <a:br>
              <a:rPr lang="en" sz="1600">
                <a:latin typeface="Nunito"/>
                <a:ea typeface="Nunito"/>
                <a:cs typeface="Nunito"/>
                <a:sym typeface="Nunito"/>
              </a:rPr>
            </a:br>
            <a:r>
              <a:rPr lang="en" sz="1600">
                <a:latin typeface="Nunito"/>
                <a:ea typeface="Nunito"/>
                <a:cs typeface="Nunito"/>
                <a:sym typeface="Nunito"/>
              </a:rPr>
              <a:t>400MB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8" name="Google Shape;708;p74"/>
          <p:cNvSpPr txBox="1"/>
          <p:nvPr/>
        </p:nvSpPr>
        <p:spPr>
          <a:xfrm>
            <a:off x="3994329" y="4012550"/>
            <a:ext cx="2638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16-bit</a:t>
            </a:r>
            <a:br>
              <a:rPr lang="en" sz="1600">
                <a:latin typeface="Nunito"/>
                <a:ea typeface="Nunito"/>
                <a:cs typeface="Nunito"/>
                <a:sym typeface="Nunito"/>
              </a:rPr>
            </a:br>
            <a:r>
              <a:rPr lang="en" sz="1600">
                <a:latin typeface="Nunito"/>
                <a:ea typeface="Nunito"/>
                <a:cs typeface="Nunito"/>
                <a:sym typeface="Nunito"/>
              </a:rPr>
              <a:t>200MB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quantization</a:t>
            </a:r>
            <a:endParaRPr/>
          </a:p>
        </p:txBody>
      </p:sp>
      <p:sp>
        <p:nvSpPr>
          <p:cNvPr id="730" name="Google Shape;730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731" name="Google Shape;731;p77"/>
          <p:cNvGraphicFramePr/>
          <p:nvPr/>
        </p:nvGraphicFramePr>
        <p:xfrm>
          <a:off x="565275" y="1430900"/>
          <a:ext cx="7239000" cy="1824930"/>
        </p:xfrm>
        <a:graphic>
          <a:graphicData uri="http://schemas.openxmlformats.org/drawingml/2006/table">
            <a:tbl>
              <a:tblPr>
                <a:noFill/>
                <a:tableStyleId>{D6280F8E-F0AB-4C6E-AAED-378873462E63}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Pros</a:t>
                      </a:r>
                      <a:endParaRPr sz="18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Cons</a:t>
                      </a:r>
                      <a:endParaRPr sz="18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unito"/>
                        <a:buAutoNum type="arabicPeriod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Reduce memory footprint</a:t>
                      </a:r>
                      <a:endParaRPr sz="16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unito"/>
                        <a:buAutoNum type="arabicPeriod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Increase computation speed</a:t>
                      </a:r>
                      <a:endParaRPr sz="16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914400" lvl="1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unito"/>
                        <a:buAutoNum type="alphaLcPeriod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Bigger batch size</a:t>
                      </a:r>
                      <a:endParaRPr sz="12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914400" lvl="1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unito"/>
                        <a:buAutoNum type="alphaLcPeriod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Computation on 16 bits is faster than on 32 bits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Nunito"/>
                        <a:buAutoNum type="arabicPeriod"/>
                      </a:pPr>
                      <a:r>
                        <a:rPr lang="en" sz="1600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Smaller range of values</a:t>
                      </a:r>
                      <a:endParaRPr sz="1600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Nunito"/>
                        <a:buAutoNum type="arabicPeriod"/>
                      </a:pPr>
                      <a:r>
                        <a:rPr lang="en" sz="1600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Values rounded to 0</a:t>
                      </a:r>
                      <a:endParaRPr sz="1600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32" name="Google Shape;732;p77"/>
          <p:cNvSpPr txBox="1"/>
          <p:nvPr/>
        </p:nvSpPr>
        <p:spPr>
          <a:xfrm>
            <a:off x="4727400" y="2571750"/>
            <a:ext cx="2454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Need efficient rounding/scaling techniques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" name="Google Shape;724;p76">
            <a:extLst>
              <a:ext uri="{FF2B5EF4-FFF2-40B4-BE49-F238E27FC236}">
                <a16:creationId xmlns:a16="http://schemas.microsoft.com/office/drawing/2014/main" id="{EAD4FFA5-6D9A-F040-BF83-E6878957B2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777" y="3787735"/>
            <a:ext cx="4616485" cy="71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knowledge distillation</a:t>
            </a:r>
            <a:endParaRPr/>
          </a:p>
        </p:txBody>
      </p:sp>
      <p:sp>
        <p:nvSpPr>
          <p:cNvPr id="746" name="Google Shape;746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Train a small model (“student”) to mimic the results of a larger model (“teacher”)</a:t>
            </a:r>
            <a:endParaRPr sz="17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Teacher &amp; student can be trained at the same time.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DistillBERT, reduces size of BERT by 40%, and increases inference speed by 60%, while retaining 97% language understanding.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47" name="Google Shape;747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748" name="Google Shape;748;p79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9" name="Google Shape;749;p79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DistilBERT, a distilled version of BERT: smaller, faster, cheaper and lighter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(Sanh et al., 2019)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knowledge distillation</a:t>
            </a:r>
            <a:endParaRPr/>
          </a:p>
        </p:txBody>
      </p:sp>
      <p:sp>
        <p:nvSpPr>
          <p:cNvPr id="755" name="Google Shape;755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Train a small model (“student”) to mimic the results of a larger model (“teacher”)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Fast to train student network if teacher is pre-trained.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Teacher and student can be completely different architectures.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teacher is not pre-trained, may need more data &amp; time to first train teacher.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Sensitive to applications and model architectures.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56" name="Google Shape;756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</a:t>
            </a:r>
            <a:endParaRPr/>
          </a:p>
        </p:txBody>
      </p:sp>
      <p:sp>
        <p:nvSpPr>
          <p:cNvPr id="762" name="Google Shape;762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Originally used for decision trees to remove </a:t>
            </a:r>
            <a:r>
              <a:rPr lang="en">
                <a:solidFill>
                  <a:schemeClr val="dk1"/>
                </a:solidFill>
              </a:rPr>
              <a:t>uncritical </a:t>
            </a:r>
            <a:r>
              <a:rPr lang="en"/>
              <a:t>sections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networks: reducing over-parameterization</a:t>
            </a:r>
            <a:endParaRPr/>
          </a:p>
        </p:txBody>
      </p:sp>
      <p:sp>
        <p:nvSpPr>
          <p:cNvPr id="763" name="Google Shape;763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cxnSp>
        <p:nvCxnSpPr>
          <p:cNvPr id="764" name="Google Shape;764;p81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passing through services</a:t>
            </a: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2056025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Ride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5521300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Driver 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3897450" y="3128925"/>
            <a:ext cx="1254350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Price optimization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59" name="Google Shape;159;p23"/>
          <p:cNvCxnSpPr/>
          <p:nvPr/>
        </p:nvCxnSpPr>
        <p:spPr>
          <a:xfrm>
            <a:off x="3519004" y="1675974"/>
            <a:ext cx="18357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0" name="Google Shape;160;p23"/>
          <p:cNvCxnSpPr/>
          <p:nvPr/>
        </p:nvCxnSpPr>
        <p:spPr>
          <a:xfrm>
            <a:off x="3524973" y="1844086"/>
            <a:ext cx="18357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1" name="Google Shape;161;p23"/>
          <p:cNvCxnSpPr/>
          <p:nvPr/>
        </p:nvCxnSpPr>
        <p:spPr>
          <a:xfrm>
            <a:off x="3519001" y="2194634"/>
            <a:ext cx="499200" cy="80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3328100" y="2324876"/>
            <a:ext cx="499200" cy="80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3" name="Google Shape;163;p23"/>
          <p:cNvCxnSpPr/>
          <p:nvPr/>
        </p:nvCxnSpPr>
        <p:spPr>
          <a:xfrm flipH="1">
            <a:off x="5221950" y="2218375"/>
            <a:ext cx="392700" cy="91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4" name="Google Shape;164;p23"/>
          <p:cNvCxnSpPr/>
          <p:nvPr/>
        </p:nvCxnSpPr>
        <p:spPr>
          <a:xfrm rot="10800000" flipH="1">
            <a:off x="5055150" y="2130000"/>
            <a:ext cx="392400" cy="91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5" name="Google Shape;165;p23"/>
          <p:cNvSpPr txBox="1"/>
          <p:nvPr/>
        </p:nvSpPr>
        <p:spPr>
          <a:xfrm>
            <a:off x="1006725" y="3522925"/>
            <a:ext cx="18357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Inter-service communication can blow up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3572675" y="1429675"/>
            <a:ext cx="168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POST / GET … requests</a:t>
            </a:r>
            <a:br>
              <a:rPr lang="en" sz="1000">
                <a:latin typeface="Nunito"/>
                <a:ea typeface="Nunito"/>
                <a:cs typeface="Nunito"/>
                <a:sym typeface="Nunito"/>
              </a:rPr>
            </a:br>
            <a:r>
              <a:rPr lang="en" sz="1000">
                <a:latin typeface="Nunito"/>
                <a:ea typeface="Nunito"/>
                <a:cs typeface="Nunito"/>
                <a:sym typeface="Nunito"/>
              </a:rPr>
              <a:t>REST / RPC</a:t>
            </a:r>
            <a:endParaRPr sz="1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 methods</a:t>
            </a:r>
            <a:endParaRPr/>
          </a:p>
        </p:txBody>
      </p:sp>
      <p:sp>
        <p:nvSpPr>
          <p:cNvPr id="770" name="Google Shape;770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Remove nodes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Changing architectures &amp; reducing number of params</a:t>
            </a:r>
            <a:endParaRPr/>
          </a:p>
        </p:txBody>
      </p:sp>
      <p:sp>
        <p:nvSpPr>
          <p:cNvPr id="771" name="Google Shape;771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cxnSp>
        <p:nvCxnSpPr>
          <p:cNvPr id="772" name="Google Shape;772;p82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 methods</a:t>
            </a:r>
            <a:endParaRPr/>
          </a:p>
        </p:txBody>
      </p:sp>
      <p:sp>
        <p:nvSpPr>
          <p:cNvPr id="778" name="Google Shape;778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eriod"/>
            </a:pPr>
            <a:r>
              <a:rPr lang="en">
                <a:solidFill>
                  <a:srgbClr val="CCCCCC"/>
                </a:solidFill>
              </a:rPr>
              <a:t>Remove nodes</a:t>
            </a:r>
            <a:endParaRPr>
              <a:solidFill>
                <a:srgbClr val="CCCC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least useful params &amp; set to 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Number of params remains the same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Reducing number of non-zero params</a:t>
            </a:r>
            <a:endParaRPr/>
          </a:p>
        </p:txBody>
      </p:sp>
      <p:sp>
        <p:nvSpPr>
          <p:cNvPr id="779" name="Google Shape;779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780" name="Google Shape;78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000" y="2520350"/>
            <a:ext cx="3465999" cy="199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" name="Google Shape;781;p83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2" name="Google Shape;782;p83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Learning both Weights and Connections for Efficient Neural Networks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(Han et al., 2015)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 methods</a:t>
            </a:r>
            <a:endParaRPr/>
          </a:p>
        </p:txBody>
      </p:sp>
      <p:sp>
        <p:nvSpPr>
          <p:cNvPr id="788" name="Google Shape;788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eriod"/>
            </a:pPr>
            <a:r>
              <a:rPr lang="en">
                <a:solidFill>
                  <a:srgbClr val="CCCCCC"/>
                </a:solidFill>
              </a:rPr>
              <a:t>Remove nodes</a:t>
            </a:r>
            <a:endParaRPr>
              <a:solidFill>
                <a:srgbClr val="CCCC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least useful params &amp; set to 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Number of params remains the same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Reducing number of non-zero params</a:t>
            </a:r>
            <a:endParaRPr/>
          </a:p>
        </p:txBody>
      </p:sp>
      <p:sp>
        <p:nvSpPr>
          <p:cNvPr id="789" name="Google Shape;789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790" name="Google Shape;79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000" y="2520350"/>
            <a:ext cx="3465999" cy="199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Google Shape;791;p84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84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Learning both Weights and Connections for Efficient Neural Networks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(Han et al., 2015)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3" name="Google Shape;793;p84"/>
          <p:cNvSpPr/>
          <p:nvPr/>
        </p:nvSpPr>
        <p:spPr>
          <a:xfrm>
            <a:off x="1344300" y="1592725"/>
            <a:ext cx="2052900" cy="263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4"/>
          <p:cNvSpPr txBox="1"/>
          <p:nvPr/>
        </p:nvSpPr>
        <p:spPr>
          <a:xfrm>
            <a:off x="2835100" y="1242025"/>
            <a:ext cx="518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???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 methods</a:t>
            </a:r>
            <a:endParaRPr/>
          </a:p>
        </p:txBody>
      </p:sp>
      <p:sp>
        <p:nvSpPr>
          <p:cNvPr id="800" name="Google Shape;800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eriod"/>
            </a:pPr>
            <a:r>
              <a:rPr lang="en">
                <a:solidFill>
                  <a:srgbClr val="CCCCCC"/>
                </a:solidFill>
              </a:rPr>
              <a:t>Remove nodes</a:t>
            </a:r>
            <a:endParaRPr>
              <a:solidFill>
                <a:srgbClr val="CCCC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least useful params &amp; set to 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Number of params remains the same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Reducing number of non-zero params</a:t>
            </a:r>
            <a:endParaRPr/>
          </a:p>
        </p:txBody>
      </p:sp>
      <p:sp>
        <p:nvSpPr>
          <p:cNvPr id="801" name="Google Shape;801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802" name="Google Shape;802;p85"/>
          <p:cNvSpPr txBox="1"/>
          <p:nvPr/>
        </p:nvSpPr>
        <p:spPr>
          <a:xfrm>
            <a:off x="1147400" y="2808075"/>
            <a:ext cx="44565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Makes models more sparse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lower memory footprint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increased inference speed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03" name="Google Shape;803;p85"/>
          <p:cNvCxnSpPr>
            <a:endCxn id="802" idx="0"/>
          </p:cNvCxnSpPr>
          <p:nvPr/>
        </p:nvCxnSpPr>
        <p:spPr>
          <a:xfrm>
            <a:off x="3072350" y="2447475"/>
            <a:ext cx="303300" cy="36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4" name="Google Shape;804;p85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5" name="Google Shape;805;p85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The Lottery Ticket Hypothesis: Finding Sparse, Trainable Neural Networks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(Frankle et al., ICLR 2019)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 methods</a:t>
            </a:r>
            <a:endParaRPr/>
          </a:p>
        </p:txBody>
      </p:sp>
      <p:sp>
        <p:nvSpPr>
          <p:cNvPr id="811" name="Google Shape;811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eriod"/>
            </a:pPr>
            <a:r>
              <a:rPr lang="en">
                <a:solidFill>
                  <a:srgbClr val="CCCCCC"/>
                </a:solidFill>
              </a:rPr>
              <a:t>Remove nodes</a:t>
            </a:r>
            <a:endParaRPr>
              <a:solidFill>
                <a:srgbClr val="CCCC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least useful params &amp; set to 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Number of params remains the same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Reducing number of non-zero params</a:t>
            </a:r>
            <a:endParaRPr/>
          </a:p>
        </p:txBody>
      </p:sp>
      <p:sp>
        <p:nvSpPr>
          <p:cNvPr id="812" name="Google Shape;81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cxnSp>
        <p:nvCxnSpPr>
          <p:cNvPr id="813" name="Google Shape;813;p86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86"/>
          <p:cNvSpPr txBox="1"/>
          <p:nvPr/>
        </p:nvSpPr>
        <p:spPr>
          <a:xfrm>
            <a:off x="1147400" y="2808075"/>
            <a:ext cx="44565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Can be used for architecture search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15" name="Google Shape;815;p86"/>
          <p:cNvCxnSpPr>
            <a:endCxn id="814" idx="0"/>
          </p:cNvCxnSpPr>
          <p:nvPr/>
        </p:nvCxnSpPr>
        <p:spPr>
          <a:xfrm>
            <a:off x="3072350" y="2447475"/>
            <a:ext cx="303300" cy="36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factorization</a:t>
            </a:r>
            <a:endParaRPr/>
          </a:p>
        </p:txBody>
      </p:sp>
      <p:sp>
        <p:nvSpPr>
          <p:cNvPr id="821" name="Google Shape;821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3 x 3 matrix can be written as a product of 3 x 1 and 1 x 3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6 params instead of 9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Replace convolution filters (many parameters) with compact blocks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E.g. </a:t>
            </a:r>
            <a:r>
              <a:rPr lang="en" dirty="0" err="1"/>
              <a:t>MobileNets</a:t>
            </a:r>
            <a:r>
              <a:rPr lang="en" dirty="0"/>
              <a:t>: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(a) are replaced by </a:t>
            </a:r>
            <a:r>
              <a:rPr lang="en" dirty="0" err="1"/>
              <a:t>depthwise</a:t>
            </a:r>
            <a:r>
              <a:rPr lang="en" dirty="0"/>
              <a:t> convolution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(b) and pointwise convolution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(c) to build a </a:t>
            </a:r>
            <a:r>
              <a:rPr lang="en" dirty="0" err="1"/>
              <a:t>depthwise</a:t>
            </a:r>
            <a:r>
              <a:rPr lang="en" dirty="0"/>
              <a:t> separable filter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822" name="Google Shape;822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cxnSp>
        <p:nvCxnSpPr>
          <p:cNvPr id="823" name="Google Shape;823;p87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4" name="Google Shape;824;p87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0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MobileNets: Efficient Convolutional Neural Networks for Mobile Vision Applications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(Howard et al., 2017)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25" name="Google Shape;82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575" y="813988"/>
            <a:ext cx="2969450" cy="39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models smaller: case study</a:t>
            </a:r>
            <a:endParaRPr/>
          </a:p>
        </p:txBody>
      </p:sp>
      <p:sp>
        <p:nvSpPr>
          <p:cNvPr id="831" name="Google Shape;831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832" name="Google Shape;8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24" y="1161775"/>
            <a:ext cx="6534950" cy="367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Google Shape;833;p88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4" name="Google Shape;834;p88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We Scaled Bert To Serve 1+ Billion Daily Requests on CPUs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(Roblox, 2020)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9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4389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Compiling &amp; optimizing models for edge devices</a:t>
            </a:r>
            <a:endParaRPr/>
          </a:p>
        </p:txBody>
      </p:sp>
      <p:sp>
        <p:nvSpPr>
          <p:cNvPr id="840" name="Google Shape;840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846" name="Google Shape;846;p90"/>
          <p:cNvSpPr txBox="1"/>
          <p:nvPr/>
        </p:nvSpPr>
        <p:spPr>
          <a:xfrm>
            <a:off x="3399100" y="3732575"/>
            <a:ext cx="5161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Soumith Chintala, creator of PyTorch (</a:t>
            </a:r>
            <a:r>
              <a:rPr lang="en" sz="1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VentureBeat</a:t>
            </a:r>
            <a:r>
              <a:rPr lang="en" sz="15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, 2020)</a:t>
            </a:r>
            <a:endParaRPr sz="15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47" name="Google Shape;84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4325"/>
            <a:ext cx="8839204" cy="257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passing through brokers</a:t>
            </a:r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2056025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Ride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5521300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Driver 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3897450" y="3128925"/>
            <a:ext cx="1254350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Price optimization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4073050" y="1957738"/>
            <a:ext cx="903150" cy="781975"/>
          </a:xfrm>
          <a:prstGeom prst="flowChartMagneticDisk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Real-time transport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6" name="Google Shape;236;p26"/>
          <p:cNvCxnSpPr/>
          <p:nvPr/>
        </p:nvCxnSpPr>
        <p:spPr>
          <a:xfrm>
            <a:off x="3364350" y="1742975"/>
            <a:ext cx="708600" cy="57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7" name="Google Shape;237;p26"/>
          <p:cNvCxnSpPr>
            <a:endCxn id="235" idx="4"/>
          </p:cNvCxnSpPr>
          <p:nvPr/>
        </p:nvCxnSpPr>
        <p:spPr>
          <a:xfrm flipH="1">
            <a:off x="4976200" y="1743025"/>
            <a:ext cx="545100" cy="60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8" name="Google Shape;238;p26"/>
          <p:cNvCxnSpPr>
            <a:stCxn id="235" idx="3"/>
          </p:cNvCxnSpPr>
          <p:nvPr/>
        </p:nvCxnSpPr>
        <p:spPr>
          <a:xfrm>
            <a:off x="4524625" y="2739713"/>
            <a:ext cx="0" cy="38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transport: pubsub</a:t>
            </a:r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3962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Any service can publish to a stream [producer]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Any service can subscribe to a stream to get info they need [consumer]</a:t>
            </a:r>
            <a:endParaRPr sz="1600"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541825" y="2535200"/>
            <a:ext cx="60336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confluent_kafka import Consumer, SerializingProducer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producer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SerializingProducer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(producer_config)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producer.produce(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topic=”prediction”,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key=example_id,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value=prediction,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)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pred_consumer = Consumer(consumer_config)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pred_consumer.subscribe([”prediction”])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transport: pubsub, message queue, etc.</a:t>
            </a:r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301" name="Google Shape;301;p32"/>
          <p:cNvGrpSpPr/>
          <p:nvPr/>
        </p:nvGrpSpPr>
        <p:grpSpPr>
          <a:xfrm>
            <a:off x="82675" y="1636774"/>
            <a:ext cx="9001826" cy="1188601"/>
            <a:chOff x="82675" y="1636774"/>
            <a:chExt cx="9001826" cy="1188601"/>
          </a:xfrm>
        </p:grpSpPr>
        <p:pic>
          <p:nvPicPr>
            <p:cNvPr id="302" name="Google Shape;30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675" y="1721627"/>
              <a:ext cx="2125227" cy="1018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6900" y="1636774"/>
              <a:ext cx="6317601" cy="1188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Google Shape;304;p32"/>
          <p:cNvGrpSpPr/>
          <p:nvPr/>
        </p:nvGrpSpPr>
        <p:grpSpPr>
          <a:xfrm>
            <a:off x="31800" y="3225325"/>
            <a:ext cx="9117503" cy="1188600"/>
            <a:chOff x="31800" y="3225325"/>
            <a:chExt cx="9117503" cy="1188600"/>
          </a:xfrm>
        </p:grpSpPr>
        <p:pic>
          <p:nvPicPr>
            <p:cNvPr id="305" name="Google Shape;30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6900" y="3225325"/>
              <a:ext cx="6382403" cy="118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00" y="3635324"/>
              <a:ext cx="2353125" cy="36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processing vs. stream processing</a:t>
            </a:r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337" name="Google Shape;337;p34"/>
          <p:cNvGraphicFramePr/>
          <p:nvPr/>
        </p:nvGraphicFramePr>
        <p:xfrm>
          <a:off x="464200" y="1508300"/>
          <a:ext cx="7538550" cy="2697330"/>
        </p:xfrm>
        <a:graphic>
          <a:graphicData uri="http://schemas.openxmlformats.org/drawingml/2006/table">
            <a:tbl>
              <a:tblPr>
                <a:noFill/>
                <a:tableStyleId>{D6280F8E-F0AB-4C6E-AAED-378873462E63}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Historical data</a:t>
                      </a:r>
                      <a:endParaRPr sz="19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Streaming data</a:t>
                      </a:r>
                      <a:endParaRPr sz="19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Databases, data warehouses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Kafka, Kinesis, Pulsar, etc.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Batch</a:t>
                      </a:r>
                      <a:r>
                        <a:rPr lang="en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features: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age, gender, job, city, income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when account was created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Dynamic features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locations in the last 10 minutes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recent activities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Bounded: know when a job finishes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Unbounded: never finish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Processing kicked of periodically, in batch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e.g. MapReduce, Spark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Processing can be kicked off as events arrive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e.g. Flink, Samza, Spark Streaming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model, two pipelines</a:t>
            </a:r>
            <a:endParaRPr/>
          </a:p>
        </p:txBody>
      </p:sp>
      <p:sp>
        <p:nvSpPr>
          <p:cNvPr id="350" name="Google Shape;35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51" name="Google Shape;3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75" y="1514000"/>
            <a:ext cx="6382250" cy="22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/>
          <p:nvPr/>
        </p:nvSpPr>
        <p:spPr>
          <a:xfrm>
            <a:off x="546450" y="4316725"/>
            <a:ext cx="84480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⚠⚠ A common source of errors in production ⚠⚠</a:t>
            </a:r>
            <a:endParaRPr sz="25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1949</Words>
  <Application>Microsoft Macintosh PowerPoint</Application>
  <PresentationFormat>Presentación en pantalla (16:9)</PresentationFormat>
  <Paragraphs>336</Paragraphs>
  <Slides>48</Slides>
  <Notes>48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Nunito</vt:lpstr>
      <vt:lpstr>Courier New</vt:lpstr>
      <vt:lpstr>Proxima Nova</vt:lpstr>
      <vt:lpstr>Arial</vt:lpstr>
      <vt:lpstr>Simple Light</vt:lpstr>
      <vt:lpstr>Presentación de PowerPoint</vt:lpstr>
      <vt:lpstr>How to pass data between processes?</vt:lpstr>
      <vt:lpstr>Data passing through databases</vt:lpstr>
      <vt:lpstr>Data passing through services</vt:lpstr>
      <vt:lpstr>Data passing through brokers</vt:lpstr>
      <vt:lpstr>Real-time transport: pubsub</vt:lpstr>
      <vt:lpstr>Real-time transport: pubsub, message queue, etc.</vt:lpstr>
      <vt:lpstr>Batch processing vs. stream processing</vt:lpstr>
      <vt:lpstr>One model, two pipelines</vt:lpstr>
      <vt:lpstr>One model, two pipelines: example</vt:lpstr>
      <vt:lpstr>Presentación de PowerPoint</vt:lpstr>
      <vt:lpstr>Barriers to stream processing</vt:lpstr>
      <vt:lpstr>Barriers to stream processing</vt:lpstr>
      <vt:lpstr>How to serve your model?</vt:lpstr>
      <vt:lpstr>Presentación de PowerPoint</vt:lpstr>
      <vt:lpstr>Batch prediction vs. online prediction</vt:lpstr>
      <vt:lpstr>Batch prediction vs. online prediction</vt:lpstr>
      <vt:lpstr>Presentación de PowerPoint</vt:lpstr>
      <vt:lpstr>Hybrid: batch &amp; online prediction</vt:lpstr>
      <vt:lpstr>Cloud computing vs. edge computing</vt:lpstr>
      <vt:lpstr>Presentación de PowerPoint</vt:lpstr>
      <vt:lpstr>Benefits of edge computing</vt:lpstr>
      <vt:lpstr>Benefits of edge computing</vt:lpstr>
      <vt:lpstr>Benefits of edge computing</vt:lpstr>
      <vt:lpstr>Benefits of edge computing</vt:lpstr>
      <vt:lpstr>A cloud mistake can bankrupt your startup!</vt:lpstr>
      <vt:lpstr>Hybrid</vt:lpstr>
      <vt:lpstr>Challenges of ML on the edge</vt:lpstr>
      <vt:lpstr>Make hardware more powerful: big companies</vt:lpstr>
      <vt:lpstr>Future of ML: online and on-device</vt:lpstr>
      <vt:lpstr>Model Compression</vt:lpstr>
      <vt:lpstr>Presentación de PowerPoint</vt:lpstr>
      <vt:lpstr>Model compression</vt:lpstr>
      <vt:lpstr>Model compression: active research/development</vt:lpstr>
      <vt:lpstr>Model compression: quantization</vt:lpstr>
      <vt:lpstr>Model compression: quantization</vt:lpstr>
      <vt:lpstr>Model compression: knowledge distillation</vt:lpstr>
      <vt:lpstr>Model compression: knowledge distillation</vt:lpstr>
      <vt:lpstr>Model compression: pruning</vt:lpstr>
      <vt:lpstr>Model compression: pruning methods</vt:lpstr>
      <vt:lpstr>Model compression: pruning methods</vt:lpstr>
      <vt:lpstr>Model compression: pruning methods</vt:lpstr>
      <vt:lpstr>Model compression: pruning methods</vt:lpstr>
      <vt:lpstr>Model compression: pruning methods</vt:lpstr>
      <vt:lpstr>Model compression: factorization</vt:lpstr>
      <vt:lpstr>Make models smaller: case study</vt:lpstr>
      <vt:lpstr>Compiling &amp; optimizing models for edge devices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JULIO WAISSMAN VILANOVA</cp:lastModifiedBy>
  <cp:revision>2</cp:revision>
  <dcterms:modified xsi:type="dcterms:W3CDTF">2025-05-06T00:04:32Z</dcterms:modified>
</cp:coreProperties>
</file>